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1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0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6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0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5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9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4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9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5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4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D79C9-00A5-43DE-8069-0B7C1F6A7E7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449CC-3ABD-42AE-B40D-566123EE3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2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Highlights on HIV situation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Mbale</a:t>
            </a:r>
            <a:r>
              <a:rPr lang="en-GB" dirty="0" smtClean="0"/>
              <a:t> 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554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90" y="365125"/>
            <a:ext cx="10316110" cy="908871"/>
          </a:xfrm>
        </p:spPr>
        <p:txBody>
          <a:bodyPr/>
          <a:lstStyle/>
          <a:p>
            <a:pPr algn="ctr"/>
            <a:r>
              <a:rPr lang="en-GB" b="1" dirty="0" smtClean="0"/>
              <a:t>Facility level ART Service delivery 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061662"/>
              </p:ext>
            </p:extLst>
          </p:nvPr>
        </p:nvGraphicFramePr>
        <p:xfrm>
          <a:off x="838199" y="1825625"/>
          <a:ext cx="9569523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2381">
                  <a:extLst>
                    <a:ext uri="{9D8B030D-6E8A-4147-A177-3AD203B41FA5}">
                      <a16:colId xmlns:a16="http://schemas.microsoft.com/office/drawing/2014/main" xmlns="" val="4059609443"/>
                    </a:ext>
                  </a:extLst>
                </a:gridCol>
                <a:gridCol w="2392381">
                  <a:extLst>
                    <a:ext uri="{9D8B030D-6E8A-4147-A177-3AD203B41FA5}">
                      <a16:colId xmlns:a16="http://schemas.microsoft.com/office/drawing/2014/main" xmlns="" val="651241438"/>
                    </a:ext>
                  </a:extLst>
                </a:gridCol>
                <a:gridCol w="2150649">
                  <a:extLst>
                    <a:ext uri="{9D8B030D-6E8A-4147-A177-3AD203B41FA5}">
                      <a16:colId xmlns:a16="http://schemas.microsoft.com/office/drawing/2014/main" xmlns="" val="1604044635"/>
                    </a:ext>
                  </a:extLst>
                </a:gridCol>
                <a:gridCol w="2634112">
                  <a:extLst>
                    <a:ext uri="{9D8B030D-6E8A-4147-A177-3AD203B41FA5}">
                      <a16:colId xmlns:a16="http://schemas.microsoft.com/office/drawing/2014/main" xmlns="" val="3270750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Level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Ownership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Number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ART services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2827054"/>
                  </a:ext>
                </a:extLst>
              </a:tr>
              <a:tr h="937153">
                <a:tc>
                  <a:txBody>
                    <a:bodyPr/>
                    <a:lstStyle/>
                    <a:p>
                      <a:r>
                        <a:rPr lang="en-GB" dirty="0" smtClean="0"/>
                        <a:t>Hospitals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2 PFP</a:t>
                      </a:r>
                    </a:p>
                    <a:p>
                      <a:r>
                        <a:rPr lang="en-GB" baseline="0" dirty="0" smtClean="0"/>
                        <a:t>1 PNFP</a:t>
                      </a:r>
                    </a:p>
                    <a:p>
                      <a:r>
                        <a:rPr lang="en-GB" baseline="0" dirty="0" smtClean="0"/>
                        <a:t>1 Public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1- Public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061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Health centre IVs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r>
                        <a:rPr lang="en-GB" baseline="0" dirty="0" smtClean="0"/>
                        <a:t> PNFP</a:t>
                      </a:r>
                    </a:p>
                    <a:p>
                      <a:r>
                        <a:rPr lang="en-GB" baseline="0" dirty="0" smtClean="0"/>
                        <a:t>2 Public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2-Public</a:t>
                      </a:r>
                      <a:r>
                        <a:rPr lang="en-GB" baseline="0" dirty="0" smtClean="0"/>
                        <a:t> and</a:t>
                      </a:r>
                    </a:p>
                    <a:p>
                      <a:r>
                        <a:rPr lang="en-GB" baseline="0" dirty="0" smtClean="0"/>
                        <a:t> 2-Private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41345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Health centre</a:t>
                      </a:r>
                      <a:r>
                        <a:rPr lang="en-GB" baseline="0" dirty="0" smtClean="0"/>
                        <a:t> III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r>
                        <a:rPr lang="en-GB" baseline="0" dirty="0" smtClean="0"/>
                        <a:t> Public</a:t>
                      </a:r>
                    </a:p>
                    <a:p>
                      <a:r>
                        <a:rPr lang="en-GB" dirty="0" smtClean="0"/>
                        <a:t>7 PNFP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9-</a:t>
                      </a:r>
                      <a:r>
                        <a:rPr lang="en-GB" baseline="0" dirty="0" smtClean="0"/>
                        <a:t> Public</a:t>
                      </a:r>
                    </a:p>
                    <a:p>
                      <a:r>
                        <a:rPr lang="en-GB" baseline="0" dirty="0" smtClean="0"/>
                        <a:t>5 PNFP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6310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Health centre 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Public</a:t>
                      </a:r>
                    </a:p>
                    <a:p>
                      <a:r>
                        <a:rPr lang="en-GB" dirty="0" smtClean="0"/>
                        <a:t>5 </a:t>
                      </a:r>
                      <a:r>
                        <a:rPr lang="en-GB" dirty="0" smtClean="0"/>
                        <a:t>PNFP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0- Public</a:t>
                      </a:r>
                    </a:p>
                    <a:p>
                      <a:r>
                        <a:rPr lang="en-GB" dirty="0" smtClean="0"/>
                        <a:t>2- PNFP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0208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Clinics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 PFP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0- PFP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16201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10669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87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HIV situation FY 2020/2021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666590"/>
              </p:ext>
            </p:extLst>
          </p:nvPr>
        </p:nvGraphicFramePr>
        <p:xfrm>
          <a:off x="1814245" y="2163298"/>
          <a:ext cx="7483867" cy="3456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6960">
                  <a:extLst>
                    <a:ext uri="{9D8B030D-6E8A-4147-A177-3AD203B41FA5}">
                      <a16:colId xmlns:a16="http://schemas.microsoft.com/office/drawing/2014/main" xmlns="" val="3380292954"/>
                    </a:ext>
                  </a:extLst>
                </a:gridCol>
                <a:gridCol w="3256907">
                  <a:extLst>
                    <a:ext uri="{9D8B030D-6E8A-4147-A177-3AD203B41FA5}">
                      <a16:colId xmlns:a16="http://schemas.microsoft.com/office/drawing/2014/main" xmlns="" val="1751375352"/>
                    </a:ext>
                  </a:extLst>
                </a:gridCol>
              </a:tblGrid>
              <a:tr h="493810">
                <a:tc>
                  <a:txBody>
                    <a:bodyPr/>
                    <a:lstStyle/>
                    <a:p>
                      <a:r>
                        <a:rPr lang="en-GB" dirty="0" smtClean="0"/>
                        <a:t>Data</a:t>
                      </a:r>
                      <a:r>
                        <a:rPr lang="en-GB" baseline="0" dirty="0" smtClean="0"/>
                        <a:t> element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8657390"/>
                  </a:ext>
                </a:extLst>
              </a:tr>
              <a:tr h="493810">
                <a:tc>
                  <a:txBody>
                    <a:bodyPr/>
                    <a:lstStyle/>
                    <a:p>
                      <a:r>
                        <a:rPr lang="en-GB" dirty="0" smtClean="0"/>
                        <a:t>Number</a:t>
                      </a:r>
                      <a:r>
                        <a:rPr lang="en-GB" baseline="0" dirty="0" smtClean="0"/>
                        <a:t> of people living with HIV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95662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6548840"/>
                  </a:ext>
                </a:extLst>
              </a:tr>
              <a:tr h="493810">
                <a:tc>
                  <a:txBody>
                    <a:bodyPr/>
                    <a:lstStyle/>
                    <a:p>
                      <a:r>
                        <a:rPr lang="en-GB" dirty="0" smtClean="0"/>
                        <a:t>HIV prevalence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2.1%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5042805"/>
                  </a:ext>
                </a:extLst>
              </a:tr>
              <a:tr h="493810">
                <a:tc>
                  <a:txBody>
                    <a:bodyPr/>
                    <a:lstStyle/>
                    <a:p>
                      <a:r>
                        <a:rPr lang="en-GB" dirty="0" smtClean="0"/>
                        <a:t>Total on 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67441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253677"/>
                  </a:ext>
                </a:extLst>
              </a:tr>
              <a:tr h="493810">
                <a:tc>
                  <a:txBody>
                    <a:bodyPr/>
                    <a:lstStyle/>
                    <a:p>
                      <a:r>
                        <a:rPr lang="en-GB" dirty="0" smtClean="0"/>
                        <a:t>% viral load suppression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93%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2118470"/>
                  </a:ext>
                </a:extLst>
              </a:tr>
              <a:tr h="493810">
                <a:tc>
                  <a:txBody>
                    <a:bodyPr/>
                    <a:lstStyle/>
                    <a:p>
                      <a:r>
                        <a:rPr lang="en-GB" dirty="0" smtClean="0"/>
                        <a:t>PMTCT uptake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103%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34957276"/>
                  </a:ext>
                </a:extLst>
              </a:tr>
              <a:tr h="493810">
                <a:tc>
                  <a:txBody>
                    <a:bodyPr/>
                    <a:lstStyle/>
                    <a:p>
                      <a:r>
                        <a:rPr lang="en-GB" dirty="0" smtClean="0"/>
                        <a:t>% HRH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82%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2371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97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109</Words>
  <Application>Microsoft Office PowerPoint</Application>
  <PresentationFormat>Widescreen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Highlights on HIV situation</vt:lpstr>
      <vt:lpstr>Facility level ART Service delivery </vt:lpstr>
      <vt:lpstr>HIV situation FY 2020/2021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on HIV situation</dc:title>
  <dc:creator>Personal</dc:creator>
  <cp:lastModifiedBy>NAK TC</cp:lastModifiedBy>
  <cp:revision>13</cp:revision>
  <dcterms:created xsi:type="dcterms:W3CDTF">2021-10-26T10:08:55Z</dcterms:created>
  <dcterms:modified xsi:type="dcterms:W3CDTF">2021-10-26T17:54:29Z</dcterms:modified>
</cp:coreProperties>
</file>